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36"/>
  </p:notesMasterIdLst>
  <p:sldIdLst>
    <p:sldId id="257" r:id="rId5"/>
    <p:sldId id="263" r:id="rId6"/>
    <p:sldId id="303" r:id="rId7"/>
    <p:sldId id="258" r:id="rId8"/>
    <p:sldId id="275" r:id="rId9"/>
    <p:sldId id="289" r:id="rId10"/>
    <p:sldId id="290" r:id="rId11"/>
    <p:sldId id="272" r:id="rId12"/>
    <p:sldId id="271" r:id="rId13"/>
    <p:sldId id="270" r:id="rId14"/>
    <p:sldId id="284" r:id="rId15"/>
    <p:sldId id="259" r:id="rId16"/>
    <p:sldId id="264" r:id="rId17"/>
    <p:sldId id="265" r:id="rId18"/>
    <p:sldId id="267" r:id="rId19"/>
    <p:sldId id="274" r:id="rId20"/>
    <p:sldId id="273" r:id="rId21"/>
    <p:sldId id="260" r:id="rId22"/>
    <p:sldId id="285" r:id="rId23"/>
    <p:sldId id="282" r:id="rId24"/>
    <p:sldId id="283" r:id="rId25"/>
    <p:sldId id="286" r:id="rId26"/>
    <p:sldId id="304" r:id="rId27"/>
    <p:sldId id="276" r:id="rId28"/>
    <p:sldId id="279" r:id="rId29"/>
    <p:sldId id="305" r:id="rId30"/>
    <p:sldId id="280" r:id="rId31"/>
    <p:sldId id="277" r:id="rId32"/>
    <p:sldId id="278" r:id="rId33"/>
    <p:sldId id="288" r:id="rId34"/>
    <p:sldId id="281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D5A7C-CB88-43B1-8C19-0E9EF6BA5059}" type="datetimeFigureOut">
              <a:rPr lang="en-GB" smtClean="0"/>
              <a:t>02/05/2019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B26F0-94CD-4040-9EBB-3285DB2E2A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973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SzPct val="25000"/>
              <a:buFont typeface="Arial" panose="020B0604020202020204" pitchFamily="34" charset="0"/>
              <a:buChar char="•"/>
            </a:pPr>
            <a:r>
              <a:rPr lang="en-US" b="0" dirty="0"/>
              <a:t>The printing </a:t>
            </a:r>
            <a:r>
              <a:rPr lang="en-US" b="0" dirty="0" smtClean="0"/>
              <a:t>“stage” </a:t>
            </a:r>
            <a:r>
              <a:rPr lang="en-US" b="0" dirty="0"/>
              <a:t>is </a:t>
            </a:r>
            <a:r>
              <a:rPr lang="en-US" b="0" dirty="0" smtClean="0"/>
              <a:t>the platform where </a:t>
            </a:r>
            <a:r>
              <a:rPr lang="en-US" b="0" dirty="0"/>
              <a:t>the materials are printed </a:t>
            </a:r>
            <a:r>
              <a:rPr lang="en-US" b="0" dirty="0" smtClean="0"/>
              <a:t>onto.</a:t>
            </a:r>
            <a:endParaRPr lang="en-US" b="0"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SzPct val="25000"/>
              <a:buFont typeface="Arial" panose="020B0604020202020204" pitchFamily="34" charset="0"/>
              <a:buChar char="•"/>
            </a:pPr>
            <a:r>
              <a:rPr lang="en-US" b="0" dirty="0"/>
              <a:t>The reservoirs</a:t>
            </a:r>
            <a:r>
              <a:rPr lang="en-US" b="0" baseline="0" dirty="0"/>
              <a:t> are loaded with two different types of </a:t>
            </a:r>
            <a:r>
              <a:rPr lang="en-US" b="0" baseline="0" dirty="0" smtClean="0"/>
              <a:t>biomaterials.</a:t>
            </a:r>
            <a:endParaRPr lang="en-US" b="0" baseline="0"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SzPct val="25000"/>
              <a:buFont typeface="Arial" panose="020B0604020202020204" pitchFamily="34" charset="0"/>
              <a:buChar char="•"/>
            </a:pPr>
            <a:r>
              <a:rPr lang="en-US" b="0" baseline="0" dirty="0"/>
              <a:t>The control system has two components: the positioning controller and the dispensing </a:t>
            </a:r>
            <a:r>
              <a:rPr lang="en-US" b="0" baseline="0" dirty="0" smtClean="0"/>
              <a:t>controller:</a:t>
            </a:r>
            <a:endParaRPr lang="en-US" b="0" dirty="0"/>
          </a:p>
          <a:p>
            <a:pPr marL="457200" marR="0" lvl="2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the positioning controller &gt; the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uses MRI/CT/CAD scans to control printer movement in the x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y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z directions</a:t>
            </a:r>
          </a:p>
          <a:p>
            <a:pPr marL="457200" marR="0" lvl="2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the dispensing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the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controls what cartridge is actively dispensing its material and at what rate</a:t>
            </a:r>
            <a:endParaRPr lang="en-US" b="1" dirty="0"/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>
                <a:buSzPct val="25000"/>
              </a:pPr>
              <a:t>2</a:t>
            </a:fld>
            <a:endParaRPr lang="en-US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314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Emphasize</a:t>
            </a:r>
            <a:r>
              <a:rPr lang="en-US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urrent 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applications:</a:t>
            </a:r>
            <a:endParaRPr lang="en-US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Tissue mimics for drug testing and </a:t>
            </a:r>
            <a:r>
              <a:rPr lang="en-US" i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screening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We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create representative bodily tissue to test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drug effects.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create these tissues without 3D </a:t>
            </a:r>
            <a:r>
              <a:rPr lang="en-US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bioprinters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however using 3D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bioprinters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 way to speed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 and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in order to expedite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drug testing process.</a:t>
            </a:r>
          </a:p>
          <a:p>
            <a:pPr marL="274320" marR="0" lvl="2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Non-transplantable</a:t>
            </a:r>
            <a:r>
              <a:rPr lang="en-US" i="1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tissues</a:t>
            </a:r>
            <a:r>
              <a:rPr lang="en-US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Researchers can 3D printer heart </a:t>
            </a:r>
            <a:r>
              <a:rPr lang="en-US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valves and blood vessels in the </a:t>
            </a:r>
            <a:r>
              <a:rPr lang="en-US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lab. At this point, they are used only for research purposes and are not ready to be implanted in people. </a:t>
            </a:r>
            <a:r>
              <a:rPr lang="en-US" sz="1200" dirty="0" smtClean="0"/>
              <a:t>The</a:t>
            </a:r>
            <a:r>
              <a:rPr lang="en-US" sz="1200" baseline="0" dirty="0" smtClean="0"/>
              <a:t> black and white round image </a:t>
            </a:r>
            <a:r>
              <a:rPr lang="en-US" sz="1200" dirty="0" smtClean="0"/>
              <a:t>is a still image pulled from a video clip of a living, beating pig heart—an aortic valve—that was </a:t>
            </a:r>
            <a:r>
              <a:rPr lang="en-US" sz="1200" dirty="0" err="1" smtClean="0"/>
              <a:t>bioprinted</a:t>
            </a:r>
            <a:r>
              <a:rPr lang="en-US" sz="1200" dirty="0" smtClean="0"/>
              <a:t> in a lab. The heart was arrested, connected to the perfusion system and restarted. The working fluid was oxygenated balanced saline solution.</a:t>
            </a:r>
          </a:p>
          <a:p>
            <a: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Near future applications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(~15 years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Transplantable </a:t>
            </a:r>
            <a:r>
              <a:rPr lang="en-US" i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tissues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We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create different types of tissue such as skin, kidney, liver, muscle,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cartilage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bone. However, we have not developed a safe and consistent way of getting these tissues into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people.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process requires more testing,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Federal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Drug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Administration approval,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getting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bioprinters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into hospitals.</a:t>
            </a:r>
          </a:p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Distant future</a:t>
            </a:r>
            <a:r>
              <a:rPr lang="en-US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applications </a:t>
            </a:r>
            <a:r>
              <a:rPr lang="en-US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(~20+ years</a:t>
            </a:r>
            <a:r>
              <a:rPr lang="en-US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 </a:t>
            </a:r>
            <a:r>
              <a:rPr lang="en-US" i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creation </a:t>
            </a:r>
            <a:r>
              <a:rPr lang="en-US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i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transplantation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Many people who are on organ waitlists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die because they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not receive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 replacement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time.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far future, we hope to be able to print organs with a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person’s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own cells. Ideally, we would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cells from the patient and put them in a lab. Then we would induce them to replicate. After we have enough cells from a particular organ, we could use these cells to 3D bioprint a new organ.  </a:t>
            </a:r>
            <a:endParaRPr lang="en-US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869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26F0-94CD-4040-9EBB-3285DB2E2A9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752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B906-DE75-4AAD-9290-D028351726CF}" type="datetimeFigureOut">
              <a:rPr lang="en-GB" smtClean="0"/>
              <a:t>02/05/2019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C15D-596D-47A5-BFA2-DADE2473E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702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B906-DE75-4AAD-9290-D028351726CF}" type="datetimeFigureOut">
              <a:rPr lang="en-GB" smtClean="0"/>
              <a:t>02/05/2019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C15D-596D-47A5-BFA2-DADE2473E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894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B906-DE75-4AAD-9290-D028351726CF}" type="datetimeFigureOut">
              <a:rPr lang="en-GB" smtClean="0"/>
              <a:t>02/05/2019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C15D-596D-47A5-BFA2-DADE2473E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827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469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73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902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052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681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184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764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226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B906-DE75-4AAD-9290-D028351726CF}" type="datetimeFigureOut">
              <a:rPr lang="en-GB" smtClean="0"/>
              <a:t>02/05/2019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C15D-596D-47A5-BFA2-DADE2473E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739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1851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05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544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1938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0325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1163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1897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5270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9297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831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B906-DE75-4AAD-9290-D028351726CF}" type="datetimeFigureOut">
              <a:rPr lang="en-GB" smtClean="0"/>
              <a:t>02/05/2019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C15D-596D-47A5-BFA2-DADE2473E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0850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8508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2657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5168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383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6523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3926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7532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6336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6029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218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B906-DE75-4AAD-9290-D028351726CF}" type="datetimeFigureOut">
              <a:rPr lang="en-GB" smtClean="0"/>
              <a:t>02/05/2019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C15D-596D-47A5-BFA2-DADE2473E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3438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8338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600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7810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3251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59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B906-DE75-4AAD-9290-D028351726CF}" type="datetimeFigureOut">
              <a:rPr lang="en-GB" smtClean="0"/>
              <a:t>02/05/2019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C15D-596D-47A5-BFA2-DADE2473E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91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B906-DE75-4AAD-9290-D028351726CF}" type="datetimeFigureOut">
              <a:rPr lang="en-GB" smtClean="0"/>
              <a:t>02/05/2019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C15D-596D-47A5-BFA2-DADE2473E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784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B906-DE75-4AAD-9290-D028351726CF}" type="datetimeFigureOut">
              <a:rPr lang="en-GB" smtClean="0"/>
              <a:t>02/05/2019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C15D-596D-47A5-BFA2-DADE2473E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29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B906-DE75-4AAD-9290-D028351726CF}" type="datetimeFigureOut">
              <a:rPr lang="en-GB" smtClean="0"/>
              <a:t>02/05/2019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C15D-596D-47A5-BFA2-DADE2473E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88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B906-DE75-4AAD-9290-D028351726CF}" type="datetimeFigureOut">
              <a:rPr lang="en-GB" smtClean="0"/>
              <a:t>02/05/2019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C15D-596D-47A5-BFA2-DADE2473E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602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7B906-DE75-4AAD-9290-D028351726CF}" type="datetimeFigureOut">
              <a:rPr lang="en-GB" smtClean="0"/>
              <a:t>02/05/2019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6C15D-596D-47A5-BFA2-DADE2473EC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92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06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76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FAFA5-F59A-452C-9E2D-FF085D91F5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02-May-19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251C0-E052-45EF-B92B-3E7065510F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1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543" y="753035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3D </a:t>
            </a:r>
            <a:r>
              <a:rPr lang="en-US" dirty="0" err="1" smtClean="0">
                <a:solidFill>
                  <a:srgbClr val="FF0000"/>
                </a:solidFill>
              </a:rPr>
              <a:t>Bioprinting</a:t>
            </a:r>
            <a:r>
              <a:rPr lang="en-US" dirty="0">
                <a:solidFill>
                  <a:srgbClr val="FF0000"/>
                </a:solidFill>
              </a:rPr>
              <a:t> in Tissue </a:t>
            </a:r>
            <a:r>
              <a:rPr lang="en-US" dirty="0" smtClean="0">
                <a:solidFill>
                  <a:srgbClr val="FF0000"/>
                </a:solidFill>
              </a:rPr>
              <a:t>Engineering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188" y="2455500"/>
            <a:ext cx="4776912" cy="356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4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65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65474" y="484095"/>
            <a:ext cx="8803711" cy="50739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5475" y="5992773"/>
            <a:ext cx="8803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ScalaSansLF-Regular"/>
              </a:rPr>
              <a:t>A design map showing varies </a:t>
            </a:r>
            <a:r>
              <a:rPr lang="en-US" dirty="0">
                <a:solidFill>
                  <a:srgbClr val="FF0000"/>
                </a:solidFill>
                <a:latin typeface="ScalaSansLF-Regular"/>
              </a:rPr>
              <a:t>design factors </a:t>
            </a:r>
            <a:r>
              <a:rPr lang="en-US" dirty="0">
                <a:latin typeface="ScalaSansLF-Regular"/>
              </a:rPr>
              <a:t>in </a:t>
            </a:r>
            <a:r>
              <a:rPr lang="en-US" dirty="0" err="1">
                <a:latin typeface="ScalaSansLF-Regular"/>
              </a:rPr>
              <a:t>bioprinting</a:t>
            </a:r>
            <a:r>
              <a:rPr lang="en-US" dirty="0">
                <a:latin typeface="ScalaSansLF-Regular"/>
              </a:rPr>
              <a:t> which is essential for evaluation during the pre-printing stage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724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264023" y="100676"/>
            <a:ext cx="6427695" cy="62374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617" y="6143496"/>
            <a:ext cx="89893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(B) Inkjet printers eject small droplets of cells and hydrogel sequentially to build up tissues. (C) Laser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bioprinters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use a laser to vaporize a region </a:t>
            </a:r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donor layer (top) forming a bubble that propels a suspended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bioink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to fall onto the substrate. (D) Extrusion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bioprinters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use pneumatics </a:t>
            </a:r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or manual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force to continuously extrude a </a:t>
            </a:r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liquid cell–hydrogel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solution. (E)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Stereolithographic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printers use a digital light projector to selectively crosslink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bioinks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plane-by-plane. In (C) and (E), colored arrows represent a laser pulse </a:t>
            </a:r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GB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projected </a:t>
            </a:r>
            <a:r>
              <a:rPr lang="en-GB" sz="1050" dirty="0">
                <a:latin typeface="Arial" panose="020B0604020202020204" pitchFamily="34" charset="0"/>
                <a:cs typeface="Arial" panose="020B0604020202020204" pitchFamily="34" charset="0"/>
              </a:rPr>
              <a:t>light,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87606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8" y="645564"/>
            <a:ext cx="8697243" cy="60820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0293"/>
            <a:ext cx="363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Cell types and patterning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02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45727" y="672517"/>
            <a:ext cx="8729817" cy="59766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789" y="107821"/>
            <a:ext cx="224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Cell Patterning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6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56329" y="857357"/>
            <a:ext cx="8534373" cy="5838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704" y="167187"/>
            <a:ext cx="7812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Example: Idealized system for Heart Muscle Fabrication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2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9" y="40341"/>
            <a:ext cx="5731510" cy="66878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64449" y="1757139"/>
            <a:ext cx="3145080" cy="3649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GB" sz="1200" dirty="0">
                <a:solidFill>
                  <a:srgbClr val="1314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 example scaffold was produced in Siemens NX 11 to demonstrate the complex geometry of pores within tissue engineering scaffolds. </a:t>
            </a:r>
            <a:endParaRPr lang="en-GB" sz="1200" dirty="0" smtClean="0">
              <a:solidFill>
                <a:srgbClr val="131413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endParaRPr lang="en-GB" sz="1200" dirty="0">
              <a:solidFill>
                <a:srgbClr val="131413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GB" sz="1200" dirty="0" smtClean="0">
                <a:solidFill>
                  <a:srgbClr val="1314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GB" sz="1200" dirty="0">
                <a:solidFill>
                  <a:srgbClr val="1314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CAD model for an example scaffold is shown in the top left. A 3D CAD model for the volume in between the scaffold filaments (i.e. the “pore”) is shown in the centre of the figure. The five-sectioned images to the right show the cross-sectional geometry of the 3D CAD model for the pore. The two images at the bottom-left show top views of the scaffold and pore to illustrate that “square” pores may be seen in microscopy characterisation of scaffolds, but the actual pore does not have a square morphology</a:t>
            </a:r>
            <a:endParaRPr lang="en-GB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3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63" y="113554"/>
            <a:ext cx="5311589" cy="66368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472952" y="2689029"/>
            <a:ext cx="3576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200" dirty="0">
                <a:solidFill>
                  <a:srgbClr val="1314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Several printing strategies with different filament positions and orientations: </a:t>
            </a:r>
            <a:r>
              <a:rPr lang="en-GB" sz="1200" b="1" dirty="0">
                <a:solidFill>
                  <a:srgbClr val="1314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GB" sz="1200" dirty="0">
                <a:solidFill>
                  <a:srgbClr val="1314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Scaffolds with a 0/90 orientation and 0/60/120 orientation are shown in the top four and bottom four images, respectively.</a:t>
            </a:r>
            <a:r>
              <a:rPr lang="en-GB" sz="1200" b="1" dirty="0">
                <a:solidFill>
                  <a:srgbClr val="1314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 </a:t>
            </a:r>
            <a:r>
              <a:rPr lang="en-GB" sz="1200" dirty="0">
                <a:solidFill>
                  <a:srgbClr val="1314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Scaffolds with aligned filaments are shown in the top two images and staggered filaments in the bottom two. </a:t>
            </a:r>
            <a:r>
              <a:rPr lang="en-GB" sz="1200" b="1" dirty="0">
                <a:solidFill>
                  <a:srgbClr val="1314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GB" sz="1200" dirty="0">
                <a:solidFill>
                  <a:srgbClr val="1314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Standard infill patterns that are widely used outside the biomedical field but are also used in some tissue engineering scaffold studies.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69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40406" y="927846"/>
            <a:ext cx="8855675" cy="53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7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3" y="289835"/>
            <a:ext cx="8767606" cy="58554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1977" y="6275311"/>
            <a:ext cx="8122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calaSansLF-Regular"/>
              </a:rPr>
              <a:t>Schematic showing different considerations when planning for </a:t>
            </a:r>
            <a:r>
              <a:rPr lang="en-US" dirty="0" err="1">
                <a:latin typeface="ScalaSansLF-Regular"/>
              </a:rPr>
              <a:t>bioprinting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06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0" cy="61996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lt2"/>
              </a:buClr>
              <a:buSzPct val="25000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3150" dirty="0">
                <a:latin typeface="Arial" charset="0"/>
                <a:ea typeface="Arial" charset="0"/>
                <a:cs typeface="Arial" charset="0"/>
                <a:sym typeface="Questrial"/>
              </a:rPr>
              <a:t>arts of an </a:t>
            </a:r>
            <a:r>
              <a:rPr lang="en-US" sz="3150" dirty="0" smtClean="0">
                <a:latin typeface="Arial" charset="0"/>
                <a:ea typeface="Arial" charset="0"/>
                <a:cs typeface="Arial" charset="0"/>
                <a:sym typeface="Questrial"/>
              </a:rPr>
              <a:t>typical </a:t>
            </a:r>
            <a:r>
              <a:rPr lang="en-US" sz="3150" dirty="0" err="1">
                <a:latin typeface="Arial" charset="0"/>
                <a:ea typeface="Arial" charset="0"/>
                <a:cs typeface="Arial" charset="0"/>
                <a:sym typeface="Questrial"/>
              </a:rPr>
              <a:t>bioprinter</a:t>
            </a:r>
            <a:endParaRPr lang="en-US" sz="3150" dirty="0">
              <a:latin typeface="Arial" charset="0"/>
              <a:ea typeface="Arial" charset="0"/>
              <a:cs typeface="Arial" charset="0"/>
              <a:sym typeface="Questrial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idx="1"/>
          </p:nvPr>
        </p:nvSpPr>
        <p:spPr>
          <a:xfrm>
            <a:off x="5226476" y="5445813"/>
            <a:ext cx="2880360" cy="41148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0" indent="0">
              <a:spcBef>
                <a:spcPts val="750"/>
              </a:spcBef>
              <a:buClr>
                <a:srgbClr val="86D1D8"/>
              </a:buClr>
              <a:buSzPct val="80000"/>
              <a:buNone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+ Control system</a:t>
            </a:r>
            <a:endParaRPr sz="2400" dirty="0">
              <a:latin typeface="Arial" charset="0"/>
              <a:ea typeface="Arial" charset="0"/>
              <a:cs typeface="Arial" charset="0"/>
              <a:sym typeface="Questrial"/>
            </a:endParaRPr>
          </a:p>
        </p:txBody>
      </p:sp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3299" y="2606326"/>
            <a:ext cx="3983232" cy="2656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50" name="Shape 250"/>
          <p:cNvCxnSpPr/>
          <p:nvPr/>
        </p:nvCxnSpPr>
        <p:spPr>
          <a:xfrm flipV="1">
            <a:off x="2337801" y="4870934"/>
            <a:ext cx="1654420" cy="750850"/>
          </a:xfrm>
          <a:prstGeom prst="straightConnector1">
            <a:avLst/>
          </a:prstGeom>
          <a:noFill/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51" name="Shape 251"/>
          <p:cNvCxnSpPr/>
          <p:nvPr/>
        </p:nvCxnSpPr>
        <p:spPr>
          <a:xfrm>
            <a:off x="2337801" y="3068032"/>
            <a:ext cx="1803445" cy="501371"/>
          </a:xfrm>
          <a:prstGeom prst="straightConnector1">
            <a:avLst/>
          </a:prstGeom>
          <a:noFill/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52" name="Shape 252"/>
          <p:cNvCxnSpPr/>
          <p:nvPr/>
        </p:nvCxnSpPr>
        <p:spPr>
          <a:xfrm flipH="1">
            <a:off x="5508177" y="2406598"/>
            <a:ext cx="1521325" cy="1272623"/>
          </a:xfrm>
          <a:prstGeom prst="straightConnector1">
            <a:avLst/>
          </a:prstGeom>
          <a:noFill/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0" name="Shape 248"/>
          <p:cNvSpPr txBox="1">
            <a:spLocks/>
          </p:cNvSpPr>
          <p:nvPr/>
        </p:nvSpPr>
        <p:spPr>
          <a:xfrm>
            <a:off x="263810" y="5445813"/>
            <a:ext cx="2417069" cy="45581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86D1D8"/>
              </a:buClr>
              <a:buSzPct val="80000"/>
              <a:buFont typeface="Arial"/>
              <a:buNone/>
            </a:pPr>
            <a:r>
              <a:rPr lang="en-US" sz="24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  <a:sym typeface="Questrial"/>
              </a:rPr>
              <a:t>Printing stage</a:t>
            </a:r>
          </a:p>
        </p:txBody>
      </p:sp>
      <p:sp>
        <p:nvSpPr>
          <p:cNvPr id="11" name="Shape 248"/>
          <p:cNvSpPr txBox="1">
            <a:spLocks/>
          </p:cNvSpPr>
          <p:nvPr/>
        </p:nvSpPr>
        <p:spPr>
          <a:xfrm>
            <a:off x="267478" y="2815001"/>
            <a:ext cx="1920240" cy="45581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Clr>
                <a:srgbClr val="86D1D8"/>
              </a:buClr>
              <a:buSzPct val="80000"/>
              <a:buFont typeface="Arial"/>
              <a:buNone/>
            </a:pPr>
            <a:r>
              <a:rPr lang="en-US" sz="24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  <a:sym typeface="Questrial"/>
              </a:rPr>
              <a:t>Reservoir 1</a:t>
            </a:r>
          </a:p>
        </p:txBody>
      </p:sp>
      <p:sp>
        <p:nvSpPr>
          <p:cNvPr id="13" name="Shape 248"/>
          <p:cNvSpPr txBox="1">
            <a:spLocks/>
          </p:cNvSpPr>
          <p:nvPr/>
        </p:nvSpPr>
        <p:spPr>
          <a:xfrm>
            <a:off x="7029502" y="2050645"/>
            <a:ext cx="1920240" cy="45581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86D1D8"/>
              </a:buClr>
              <a:buSzPct val="80000"/>
              <a:buFont typeface="Arial"/>
              <a:buNone/>
            </a:pPr>
            <a:r>
              <a:rPr lang="en-US" sz="24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  <a:sym typeface="Questrial"/>
              </a:rPr>
              <a:t>Reservoir 2</a:t>
            </a:r>
          </a:p>
        </p:txBody>
      </p:sp>
    </p:spTree>
    <p:extLst>
      <p:ext uri="{BB962C8B-B14F-4D97-AF65-F5344CB8AC3E}">
        <p14:creationId xmlns:p14="http://schemas.microsoft.com/office/powerpoint/2010/main" val="405261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79322" y="1129553"/>
            <a:ext cx="9010890" cy="36751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322" y="4939195"/>
            <a:ext cx="88898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ScalaSansLF-Regular"/>
              </a:rPr>
              <a:t>A) 3D </a:t>
            </a:r>
            <a:r>
              <a:rPr lang="en-US" dirty="0" err="1">
                <a:latin typeface="ScalaSansLF-Regular"/>
              </a:rPr>
              <a:t>bioprinting</a:t>
            </a:r>
            <a:r>
              <a:rPr lang="en-US" dirty="0">
                <a:latin typeface="ScalaSansLF-Regular"/>
              </a:rPr>
              <a:t> with bi-phasic support liquid for the manufacturing of thin-walled, multi-layered hydrogel structures. B) Schematic </a:t>
            </a:r>
            <a:r>
              <a:rPr lang="en-US" dirty="0" smtClean="0">
                <a:latin typeface="ScalaSansLF-Regular"/>
              </a:rPr>
              <a:t>illustration of </a:t>
            </a:r>
            <a:r>
              <a:rPr lang="en-US" dirty="0">
                <a:latin typeface="ScalaSansLF-Regular"/>
              </a:rPr>
              <a:t>the velocity and shear stress distribution as well as the stress impinged on cells inside a </a:t>
            </a:r>
            <a:r>
              <a:rPr lang="en-US" dirty="0" err="1">
                <a:latin typeface="ScalaSansLF-Regular"/>
              </a:rPr>
              <a:t>bioprinter</a:t>
            </a:r>
            <a:r>
              <a:rPr lang="en-US" dirty="0">
                <a:latin typeface="ScalaSansLF-Regular"/>
              </a:rPr>
              <a:t> nozzle.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36176" y="766483"/>
            <a:ext cx="388606" cy="1896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397151"/>
            <a:ext cx="2097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Temperature sensor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581834" y="289429"/>
            <a:ext cx="65083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Better resolution of filament widths and pore size with </a:t>
            </a:r>
            <a:r>
              <a:rPr lang="en-US" sz="1600" dirty="0" err="1" smtClean="0"/>
              <a:t>bioinks</a:t>
            </a:r>
            <a:r>
              <a:rPr lang="en-US" sz="1600" dirty="0" smtClean="0"/>
              <a:t> </a:t>
            </a:r>
            <a:r>
              <a:rPr lang="en-US" sz="1600" dirty="0"/>
              <a:t>by controlling temperature of formulations</a:t>
            </a:r>
            <a:endParaRPr lang="en-GB" sz="1600" dirty="0"/>
          </a:p>
        </p:txBody>
      </p:sp>
      <p:cxnSp>
        <p:nvCxnSpPr>
          <p:cNvPr id="14" name="Straight Arrow Connector 13"/>
          <p:cNvCxnSpPr>
            <a:stCxn id="10" idx="3"/>
            <a:endCxn id="12" idx="1"/>
          </p:cNvCxnSpPr>
          <p:nvPr/>
        </p:nvCxnSpPr>
        <p:spPr>
          <a:xfrm>
            <a:off x="2097741" y="581817"/>
            <a:ext cx="4840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42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" y="518740"/>
            <a:ext cx="5269805" cy="63392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20871" y="2058324"/>
            <a:ext cx="31429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ScalaSansLF-Regular"/>
              </a:rPr>
              <a:t>Complex 3D skin object printing. </a:t>
            </a:r>
            <a:r>
              <a:rPr lang="en-US" dirty="0" smtClean="0">
                <a:latin typeface="ScalaSansLF-Regular"/>
              </a:rPr>
              <a:t>(A</a:t>
            </a:r>
            <a:r>
              <a:rPr lang="en-US" dirty="0">
                <a:latin typeface="ScalaSansLF-Regular"/>
              </a:rPr>
              <a:t>) 3D file used for printing human ear. </a:t>
            </a:r>
            <a:r>
              <a:rPr lang="en-US" dirty="0" smtClean="0">
                <a:latin typeface="ScalaSansLF-Regular"/>
              </a:rPr>
              <a:t>(B,C</a:t>
            </a:r>
            <a:r>
              <a:rPr lang="en-US" dirty="0">
                <a:latin typeface="ScalaSansLF-Regular"/>
              </a:rPr>
              <a:t>) A printed adult size ear (8 cm) composed of bio-ink and </a:t>
            </a:r>
            <a:r>
              <a:rPr lang="en-US" dirty="0" smtClean="0">
                <a:latin typeface="ScalaSansLF-Regular"/>
              </a:rPr>
              <a:t>human </a:t>
            </a:r>
            <a:r>
              <a:rPr lang="en-GB" dirty="0" smtClean="0">
                <a:latin typeface="ScalaSansLF-Regular"/>
              </a:rPr>
              <a:t>fibroblasts</a:t>
            </a:r>
            <a:r>
              <a:rPr lang="en-GB" dirty="0">
                <a:latin typeface="ScalaSansLF-Regular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47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80142" y="3493567"/>
            <a:ext cx="1766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3D printed </a:t>
            </a:r>
            <a:r>
              <a:rPr lang="en-GB" b="1" dirty="0" smtClean="0"/>
              <a:t>heart</a:t>
            </a:r>
            <a:endParaRPr lang="en-GB" b="1" dirty="0"/>
          </a:p>
        </p:txBody>
      </p:sp>
      <p:sp>
        <p:nvSpPr>
          <p:cNvPr id="3" name="Rectangle 2"/>
          <p:cNvSpPr/>
          <p:nvPr/>
        </p:nvSpPr>
        <p:spPr>
          <a:xfrm>
            <a:off x="2603900" y="3862899"/>
            <a:ext cx="3119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https://youtu.be/e276y5oSu2A</a:t>
            </a:r>
          </a:p>
        </p:txBody>
      </p:sp>
      <p:sp>
        <p:nvSpPr>
          <p:cNvPr id="5" name="Rectangle 4"/>
          <p:cNvSpPr/>
          <p:nvPr/>
        </p:nvSpPr>
        <p:spPr>
          <a:xfrm>
            <a:off x="2857879" y="1872734"/>
            <a:ext cx="2611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3D-Printed Organ Models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6833" y="2426732"/>
            <a:ext cx="3176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https://youtu.be/WkplBR4AZV4</a:t>
            </a:r>
          </a:p>
        </p:txBody>
      </p:sp>
    </p:spTree>
    <p:extLst>
      <p:ext uri="{BB962C8B-B14F-4D97-AF65-F5344CB8AC3E}">
        <p14:creationId xmlns:p14="http://schemas.microsoft.com/office/powerpoint/2010/main" val="330833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12727" y="3244334"/>
            <a:ext cx="311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https://youtu.be/i8uCs09BoNU</a:t>
            </a:r>
          </a:p>
        </p:txBody>
      </p:sp>
      <p:sp>
        <p:nvSpPr>
          <p:cNvPr id="3" name="Rectangle 2"/>
          <p:cNvSpPr/>
          <p:nvPr/>
        </p:nvSpPr>
        <p:spPr>
          <a:xfrm>
            <a:off x="3204065" y="2679558"/>
            <a:ext cx="249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3D </a:t>
            </a:r>
            <a:r>
              <a:rPr lang="en-GB" b="1" dirty="0" err="1"/>
              <a:t>bioprinting</a:t>
            </a:r>
            <a:r>
              <a:rPr lang="en-GB" b="1" dirty="0"/>
              <a:t> of organs</a:t>
            </a:r>
          </a:p>
        </p:txBody>
      </p:sp>
    </p:spTree>
    <p:extLst>
      <p:ext uri="{BB962C8B-B14F-4D97-AF65-F5344CB8AC3E}">
        <p14:creationId xmlns:p14="http://schemas.microsoft.com/office/powerpoint/2010/main" val="398536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1703" y="1097905"/>
            <a:ext cx="86868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</a:t>
            </a:r>
            <a:r>
              <a:rPr lang="en-US" b="1" dirty="0"/>
              <a:t>glass–liquid transition</a:t>
            </a:r>
            <a:r>
              <a:rPr lang="en-US" dirty="0"/>
              <a:t>, or </a:t>
            </a:r>
            <a:r>
              <a:rPr lang="en-US" b="1" dirty="0"/>
              <a:t>glass transition</a:t>
            </a:r>
            <a:r>
              <a:rPr lang="en-US" dirty="0"/>
              <a:t>, is the gradual and reversible transition in amorphous materials (or in amorphous regions within </a:t>
            </a:r>
            <a:r>
              <a:rPr lang="en-US" dirty="0" err="1"/>
              <a:t>semicrystalline</a:t>
            </a:r>
            <a:r>
              <a:rPr lang="en-US" dirty="0"/>
              <a:t> materials), from a hard and relatively </a:t>
            </a:r>
            <a:r>
              <a:rPr lang="en-US" dirty="0">
                <a:solidFill>
                  <a:srgbClr val="002060"/>
                </a:solidFill>
              </a:rPr>
              <a:t>brittle "glassy" state into a viscous or rubbery state as the temperature is increased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1704" y="282442"/>
            <a:ext cx="8686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FF0000"/>
                </a:solidFill>
              </a:rPr>
              <a:t>Temperature control in 3D </a:t>
            </a:r>
            <a:r>
              <a:rPr lang="en-US" sz="2000" dirty="0" err="1" smtClean="0">
                <a:solidFill>
                  <a:srgbClr val="FF0000"/>
                </a:solidFill>
              </a:rPr>
              <a:t>bioprinting</a:t>
            </a:r>
            <a:r>
              <a:rPr lang="en-US" sz="2000" dirty="0" smtClean="0">
                <a:solidFill>
                  <a:srgbClr val="FF0000"/>
                </a:solidFill>
              </a:rPr>
              <a:t>: Selecting the correct temperature according to Glass-transition temperature of material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1703" y="2405811"/>
            <a:ext cx="868680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When a polymer system </a:t>
            </a:r>
            <a:r>
              <a:rPr lang="en-US" dirty="0" smtClean="0"/>
              <a:t>is </a:t>
            </a:r>
            <a:r>
              <a:rPr lang="en-US" dirty="0"/>
              <a:t>heated, significant changes occur in mechanical strength properties and thermal, electrical and chemical resistance which do not necessarily recover upon cooling. 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While </a:t>
            </a:r>
            <a:r>
              <a:rPr lang="en-US" dirty="0"/>
              <a:t>these changes generally take place over a limited temperature range, a single temperature called the </a:t>
            </a:r>
            <a:r>
              <a:rPr lang="en-US" dirty="0">
                <a:solidFill>
                  <a:srgbClr val="FF0000"/>
                </a:solidFill>
              </a:rPr>
              <a:t>glass transition temperature (</a:t>
            </a:r>
            <a:r>
              <a:rPr lang="en-US" dirty="0" err="1">
                <a:solidFill>
                  <a:srgbClr val="FF0000"/>
                </a:solidFill>
              </a:rPr>
              <a:t>T</a:t>
            </a:r>
            <a:r>
              <a:rPr lang="en-US" baseline="-25000" dirty="0" err="1">
                <a:solidFill>
                  <a:srgbClr val="FF00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dirty="0"/>
              <a:t>is generally selected for convenience.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Polymeric </a:t>
            </a:r>
            <a:r>
              <a:rPr lang="en-US" dirty="0"/>
              <a:t>compounds, which are exposed to a temperature below the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r>
              <a:rPr lang="en-US" dirty="0"/>
              <a:t>, exhibit much higher physical strength and stiffness, as well as greater electrical insulation, dimensional stability and chemical resistance than they do above their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r>
              <a:rPr lang="en-US" dirty="0"/>
              <a:t>. 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Furthermore</a:t>
            </a:r>
            <a:r>
              <a:rPr lang="en-US" dirty="0"/>
              <a:t>, performance upon structural loading is greatly enhanced. </a:t>
            </a:r>
            <a:r>
              <a:rPr lang="en-US" dirty="0">
                <a:solidFill>
                  <a:srgbClr val="FF0000"/>
                </a:solidFill>
              </a:rPr>
              <a:t>For convenience, the </a:t>
            </a:r>
            <a:r>
              <a:rPr lang="en-US" dirty="0" err="1">
                <a:solidFill>
                  <a:srgbClr val="FF0000"/>
                </a:solidFill>
              </a:rPr>
              <a:t>T</a:t>
            </a:r>
            <a:r>
              <a:rPr lang="en-US" baseline="-25000" dirty="0" err="1">
                <a:solidFill>
                  <a:srgbClr val="FF00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 is often considered the maximum sustainable operating temperature for a polymer system, especially in structural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95080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78" y="115625"/>
            <a:ext cx="6947691" cy="47012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28363" y="4844655"/>
            <a:ext cx="3707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CTE: Coefficient </a:t>
            </a:r>
            <a:r>
              <a:rPr lang="en-US" dirty="0"/>
              <a:t>of thermal </a:t>
            </a:r>
            <a:r>
              <a:rPr lang="en-US" dirty="0" smtClean="0"/>
              <a:t>expansion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51446" y="4844655"/>
            <a:ext cx="3224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Tg</a:t>
            </a:r>
            <a:r>
              <a:rPr lang="en-GB" dirty="0" smtClean="0"/>
              <a:t>: Glass </a:t>
            </a:r>
            <a:r>
              <a:rPr lang="en-GB" dirty="0"/>
              <a:t>Transition </a:t>
            </a:r>
            <a:r>
              <a:rPr lang="en-GB" dirty="0" smtClean="0"/>
              <a:t>Temperature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40535" y="5604817"/>
            <a:ext cx="89077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>
                <a:latin typeface="Times New Roman" panose="02020603050405020304" pitchFamily="18" charset="0"/>
              </a:rPr>
              <a:t>Example: Hard </a:t>
            </a:r>
            <a:r>
              <a:rPr lang="en-US" sz="1600" dirty="0">
                <a:latin typeface="Times New Roman" panose="02020603050405020304" pitchFamily="18" charset="0"/>
              </a:rPr>
              <a:t>plastics like ABS, PMMA (</a:t>
            </a:r>
            <a:r>
              <a:rPr lang="en-US" sz="1600" dirty="0" err="1">
                <a:latin typeface="Times New Roman" panose="02020603050405020304" pitchFamily="18" charset="0"/>
              </a:rPr>
              <a:t>Polymethyl</a:t>
            </a:r>
            <a:r>
              <a:rPr lang="en-US" sz="1600" dirty="0">
                <a:latin typeface="Times New Roman" panose="02020603050405020304" pitchFamily="18" charset="0"/>
              </a:rPr>
              <a:t> methacrylate) </a:t>
            </a:r>
            <a:r>
              <a:rPr lang="en-US" sz="1600" dirty="0" smtClean="0">
                <a:latin typeface="Times New Roman" panose="02020603050405020304" pitchFamily="18" charset="0"/>
              </a:rPr>
              <a:t>have </a:t>
            </a:r>
            <a:r>
              <a:rPr lang="en-US" sz="1600" dirty="0">
                <a:latin typeface="Times New Roman" panose="02020603050405020304" pitchFamily="18" charset="0"/>
              </a:rPr>
              <a:t>end use applications well below their glass transition </a:t>
            </a:r>
            <a:r>
              <a:rPr lang="en-US" sz="1600" dirty="0" smtClean="0">
                <a:latin typeface="Times New Roman" panose="02020603050405020304" pitchFamily="18" charset="0"/>
              </a:rPr>
              <a:t>temperatures </a:t>
            </a:r>
            <a:r>
              <a:rPr lang="en-US" sz="1600" dirty="0">
                <a:latin typeface="Times New Roman" panose="02020603050405020304" pitchFamily="18" charset="0"/>
              </a:rPr>
              <a:t>that is in their glassy state. Their </a:t>
            </a:r>
            <a:r>
              <a:rPr lang="en-US" sz="1600" dirty="0" err="1" smtClean="0">
                <a:latin typeface="Times New Roman" panose="02020603050405020304" pitchFamily="18" charset="0"/>
              </a:rPr>
              <a:t>Tg</a:t>
            </a:r>
            <a:r>
              <a:rPr lang="en-US" sz="1600" dirty="0" smtClean="0">
                <a:latin typeface="Times New Roman" panose="02020603050405020304" pitchFamily="18" charset="0"/>
              </a:rPr>
              <a:t> values are well </a:t>
            </a:r>
            <a:r>
              <a:rPr lang="en-US" sz="1600" dirty="0">
                <a:latin typeface="Times New Roman" panose="02020603050405020304" pitchFamily="18" charset="0"/>
              </a:rPr>
              <a:t>above room temperature, both at around 105 °C (221 °F</a:t>
            </a:r>
            <a:r>
              <a:rPr lang="en-US" sz="1600" dirty="0" smtClean="0">
                <a:latin typeface="Times New Roman" panose="02020603050405020304" pitchFamily="18" charset="0"/>
              </a:rPr>
              <a:t>). </a:t>
            </a:r>
            <a:r>
              <a:rPr lang="en-US" sz="1600" dirty="0">
                <a:latin typeface="Times New Roman" panose="02020603050405020304" pitchFamily="18" charset="0"/>
              </a:rPr>
              <a:t>Rubber elastomers like </a:t>
            </a:r>
            <a:r>
              <a:rPr lang="en-US" sz="1600" dirty="0" err="1">
                <a:latin typeface="Times New Roman" panose="02020603050405020304" pitchFamily="18" charset="0"/>
              </a:rPr>
              <a:t>polyisoprene</a:t>
            </a:r>
            <a:r>
              <a:rPr lang="en-US" sz="1600" dirty="0">
                <a:latin typeface="Times New Roman" panose="02020603050405020304" pitchFamily="18" charset="0"/>
              </a:rPr>
              <a:t> and </a:t>
            </a:r>
            <a:r>
              <a:rPr lang="en-US" sz="1600" dirty="0" err="1">
                <a:latin typeface="Times New Roman" panose="02020603050405020304" pitchFamily="18" charset="0"/>
              </a:rPr>
              <a:t>polyisobutylene</a:t>
            </a:r>
            <a:r>
              <a:rPr lang="en-US" sz="1600" dirty="0">
                <a:latin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</a:rPr>
              <a:t>are </a:t>
            </a:r>
            <a:r>
              <a:rPr lang="en-US" sz="1600" dirty="0">
                <a:latin typeface="Times New Roman" panose="02020603050405020304" pitchFamily="18" charset="0"/>
              </a:rPr>
              <a:t>used above their </a:t>
            </a:r>
            <a:r>
              <a:rPr lang="en-US" sz="1600" dirty="0" err="1" smtClean="0">
                <a:latin typeface="Times New Roman" panose="02020603050405020304" pitchFamily="18" charset="0"/>
              </a:rPr>
              <a:t>Tg</a:t>
            </a:r>
            <a:r>
              <a:rPr lang="en-US" sz="1600" dirty="0" smtClean="0">
                <a:latin typeface="Times New Roman" panose="02020603050405020304" pitchFamily="18" charset="0"/>
              </a:rPr>
              <a:t>, </a:t>
            </a:r>
            <a:r>
              <a:rPr lang="en-US" sz="1600" dirty="0">
                <a:latin typeface="Times New Roman" panose="02020603050405020304" pitchFamily="18" charset="0"/>
              </a:rPr>
              <a:t>that is, in the rubbery state, where they </a:t>
            </a:r>
            <a:r>
              <a:rPr lang="en-US" sz="1600" dirty="0" smtClean="0">
                <a:latin typeface="Times New Roman" panose="02020603050405020304" pitchFamily="18" charset="0"/>
              </a:rPr>
              <a:t>are </a:t>
            </a:r>
            <a:r>
              <a:rPr lang="en-US" sz="1600" dirty="0">
                <a:latin typeface="Times New Roman" panose="02020603050405020304" pitchFamily="18" charset="0"/>
              </a:rPr>
              <a:t>soft and </a:t>
            </a:r>
            <a:r>
              <a:rPr lang="en-US" sz="1600" dirty="0" smtClean="0">
                <a:latin typeface="Times New Roman" panose="02020603050405020304" pitchFamily="18" charset="0"/>
              </a:rPr>
              <a:t>flexible. </a:t>
            </a:r>
            <a:endParaRPr lang="en-US" sz="160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08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5531" y="214219"/>
            <a:ext cx="849361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FF0000"/>
                </a:solidFill>
              </a:rPr>
              <a:t>Electrospinning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as one example of bioreactors </a:t>
            </a:r>
            <a:r>
              <a:rPr lang="en-US" dirty="0" smtClean="0">
                <a:solidFill>
                  <a:srgbClr val="FF0000"/>
                </a:solidFill>
              </a:rPr>
              <a:t>that have </a:t>
            </a:r>
            <a:r>
              <a:rPr lang="en-US" dirty="0">
                <a:solidFill>
                  <a:srgbClr val="FF0000"/>
                </a:solidFill>
              </a:rPr>
              <a:t>been used for </a:t>
            </a:r>
            <a:r>
              <a:rPr lang="en-US" b="1" dirty="0">
                <a:solidFill>
                  <a:srgbClr val="FF0000"/>
                </a:solidFill>
              </a:rPr>
              <a:t>scaffold fabrication</a:t>
            </a:r>
            <a:r>
              <a:rPr lang="en-US" dirty="0">
                <a:solidFill>
                  <a:srgbClr val="FF0000"/>
                </a:solidFill>
              </a:rPr>
              <a:t>. </a:t>
            </a:r>
            <a:endParaRPr lang="en-US" dirty="0" smtClean="0">
              <a:solidFill>
                <a:srgbClr val="FF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solidFill>
                <a:srgbClr val="FF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FF0000"/>
                </a:solidFill>
              </a:rPr>
              <a:t>Electrospinning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is a method </a:t>
            </a:r>
            <a:r>
              <a:rPr lang="en-US" dirty="0" smtClean="0">
                <a:solidFill>
                  <a:srgbClr val="FF0000"/>
                </a:solidFill>
              </a:rPr>
              <a:t>fabricating individual </a:t>
            </a:r>
            <a:r>
              <a:rPr lang="en-US" dirty="0">
                <a:solidFill>
                  <a:srgbClr val="FF0000"/>
                </a:solidFill>
              </a:rPr>
              <a:t>fibers of a polymer that can be combined in different </a:t>
            </a:r>
            <a:r>
              <a:rPr lang="en-US" dirty="0" smtClean="0">
                <a:solidFill>
                  <a:srgbClr val="FF0000"/>
                </a:solidFill>
              </a:rPr>
              <a:t>configurations to </a:t>
            </a:r>
            <a:r>
              <a:rPr lang="en-US" dirty="0">
                <a:solidFill>
                  <a:srgbClr val="FF0000"/>
                </a:solidFill>
              </a:rPr>
              <a:t>promote 3-dimensional scaffold </a:t>
            </a:r>
            <a:r>
              <a:rPr lang="en-US" dirty="0" smtClean="0">
                <a:solidFill>
                  <a:srgbClr val="FF0000"/>
                </a:solidFill>
              </a:rPr>
              <a:t>fabrication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solidFill>
                <a:srgbClr val="FF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Scaffolds have </a:t>
            </a:r>
            <a:r>
              <a:rPr lang="en-US" dirty="0" smtClean="0">
                <a:solidFill>
                  <a:srgbClr val="FF0000"/>
                </a:solidFill>
              </a:rPr>
              <a:t>been fabricated </a:t>
            </a:r>
            <a:r>
              <a:rPr lang="en-US" dirty="0">
                <a:solidFill>
                  <a:srgbClr val="FF0000"/>
                </a:solidFill>
              </a:rPr>
              <a:t>using </a:t>
            </a:r>
            <a:r>
              <a:rPr lang="en-US" dirty="0" err="1">
                <a:solidFill>
                  <a:srgbClr val="FF0000"/>
                </a:solidFill>
              </a:rPr>
              <a:t>electrospinning</a:t>
            </a:r>
            <a:r>
              <a:rPr lang="en-US" dirty="0">
                <a:solidFill>
                  <a:srgbClr val="FF0000"/>
                </a:solidFill>
              </a:rPr>
              <a:t> with a wide array of polymers, </a:t>
            </a:r>
            <a:r>
              <a:rPr lang="en-US" dirty="0" smtClean="0">
                <a:solidFill>
                  <a:srgbClr val="FF0000"/>
                </a:solidFill>
              </a:rPr>
              <a:t>including </a:t>
            </a:r>
            <a:r>
              <a:rPr lang="en-US" dirty="0" err="1" smtClean="0">
                <a:solidFill>
                  <a:srgbClr val="FF0000"/>
                </a:solidFill>
              </a:rPr>
              <a:t>polylactic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acid, poly(</a:t>
            </a:r>
            <a:r>
              <a:rPr lang="en-US" dirty="0" err="1">
                <a:solidFill>
                  <a:srgbClr val="FF0000"/>
                </a:solidFill>
              </a:rPr>
              <a:t>glycolide</a:t>
            </a:r>
            <a:r>
              <a:rPr lang="en-US" dirty="0">
                <a:solidFill>
                  <a:srgbClr val="FF0000"/>
                </a:solidFill>
              </a:rPr>
              <a:t>), polyurethane, polystyrene, collagen, </a:t>
            </a:r>
            <a:r>
              <a:rPr lang="en-US" dirty="0" smtClean="0">
                <a:solidFill>
                  <a:srgbClr val="FF0000"/>
                </a:solidFill>
              </a:rPr>
              <a:t>fibrinogen, gelatin</a:t>
            </a:r>
            <a:r>
              <a:rPr lang="en-US" dirty="0">
                <a:solidFill>
                  <a:srgbClr val="FF0000"/>
                </a:solidFill>
              </a:rPr>
              <a:t>, hyaluronic acid, and </a:t>
            </a:r>
            <a:r>
              <a:rPr lang="en-US" dirty="0" smtClean="0">
                <a:solidFill>
                  <a:srgbClr val="FF0000"/>
                </a:solidFill>
              </a:rPr>
              <a:t>chitosan</a:t>
            </a:r>
            <a:endParaRPr lang="en-US" dirty="0">
              <a:solidFill>
                <a:srgbClr val="FF0000"/>
              </a:solidFill>
            </a:endParaRPr>
          </a:p>
          <a:p>
            <a:pPr algn="just"/>
            <a:endParaRPr lang="en-US" dirty="0" smtClean="0">
              <a:solidFill>
                <a:srgbClr val="FF0000"/>
              </a:solidFill>
            </a:endParaRPr>
          </a:p>
          <a:p>
            <a:pPr algn="just"/>
            <a:endParaRPr lang="en-US" dirty="0" smtClean="0">
              <a:solidFill>
                <a:srgbClr val="FF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Fabrication </a:t>
            </a:r>
            <a:r>
              <a:rPr lang="en-US" dirty="0">
                <a:solidFill>
                  <a:srgbClr val="0070C0"/>
                </a:solidFill>
              </a:rPr>
              <a:t>of 3D artificial tissue requires </a:t>
            </a:r>
            <a:r>
              <a:rPr lang="en-US" b="1" dirty="0" err="1">
                <a:solidFill>
                  <a:srgbClr val="0070C0"/>
                </a:solidFill>
              </a:rPr>
              <a:t>cellularization</a:t>
            </a:r>
            <a:r>
              <a:rPr lang="en-US" b="1" dirty="0">
                <a:solidFill>
                  <a:srgbClr val="0070C0"/>
                </a:solidFill>
              </a:rPr>
              <a:t> of scaffolds</a:t>
            </a:r>
            <a:r>
              <a:rPr lang="en-US" dirty="0">
                <a:solidFill>
                  <a:srgbClr val="0070C0"/>
                </a:solidFill>
              </a:rPr>
              <a:t>. </a:t>
            </a:r>
            <a:endParaRPr lang="en-US" dirty="0" smtClean="0">
              <a:solidFill>
                <a:srgbClr val="0070C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In </a:t>
            </a:r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dirty="0" smtClean="0">
                <a:solidFill>
                  <a:srgbClr val="0070C0"/>
                </a:solidFill>
              </a:rPr>
              <a:t>simplest embodiment</a:t>
            </a:r>
            <a:r>
              <a:rPr lang="en-US" dirty="0">
                <a:solidFill>
                  <a:srgbClr val="0070C0"/>
                </a:solidFill>
              </a:rPr>
              <a:t>, cells are injected into complex 3D scaffolds using a syringe </a:t>
            </a:r>
            <a:r>
              <a:rPr lang="en-US" dirty="0" smtClean="0">
                <a:solidFill>
                  <a:srgbClr val="0070C0"/>
                </a:solidFill>
              </a:rPr>
              <a:t>as the </a:t>
            </a:r>
            <a:r>
              <a:rPr lang="en-US" dirty="0">
                <a:solidFill>
                  <a:srgbClr val="0070C0"/>
                </a:solidFill>
              </a:rPr>
              <a:t>delivery vehicle, with multiple injections being required for </a:t>
            </a:r>
            <a:r>
              <a:rPr lang="en-US" dirty="0" err="1" smtClean="0">
                <a:solidFill>
                  <a:srgbClr val="0070C0"/>
                </a:solidFill>
              </a:rPr>
              <a:t>cellularization</a:t>
            </a:r>
            <a:endParaRPr lang="en-US" dirty="0" smtClean="0">
              <a:solidFill>
                <a:srgbClr val="0070C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Success of </a:t>
            </a:r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dirty="0" err="1">
                <a:solidFill>
                  <a:srgbClr val="0070C0"/>
                </a:solidFill>
              </a:rPr>
              <a:t>cellularization</a:t>
            </a:r>
            <a:r>
              <a:rPr lang="en-US" dirty="0">
                <a:solidFill>
                  <a:srgbClr val="0070C0"/>
                </a:solidFill>
              </a:rPr>
              <a:t> strategy is measured based on cell viability, cell </a:t>
            </a:r>
            <a:r>
              <a:rPr lang="en-US" dirty="0" smtClean="0">
                <a:solidFill>
                  <a:srgbClr val="0070C0"/>
                </a:solidFill>
              </a:rPr>
              <a:t>retention, cellular </a:t>
            </a:r>
            <a:r>
              <a:rPr lang="en-US" dirty="0">
                <a:solidFill>
                  <a:srgbClr val="0070C0"/>
                </a:solidFill>
              </a:rPr>
              <a:t>alignment, uniform distribution of cells, and functional coupling </a:t>
            </a:r>
            <a:r>
              <a:rPr lang="en-US" dirty="0" smtClean="0">
                <a:solidFill>
                  <a:srgbClr val="0070C0"/>
                </a:solidFill>
              </a:rPr>
              <a:t>between adjacent </a:t>
            </a:r>
            <a:r>
              <a:rPr lang="en-US" dirty="0">
                <a:solidFill>
                  <a:srgbClr val="0070C0"/>
                </a:solidFill>
              </a:rPr>
              <a:t>cells and with extracellular </a:t>
            </a:r>
            <a:r>
              <a:rPr lang="en-US" dirty="0" smtClean="0">
                <a:solidFill>
                  <a:srgbClr val="0070C0"/>
                </a:solidFill>
              </a:rPr>
              <a:t>matrix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74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556" y="1274294"/>
            <a:ext cx="8649820" cy="4351338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400" dirty="0" err="1" smtClean="0"/>
              <a:t>Electrospinning</a:t>
            </a:r>
            <a:r>
              <a:rPr lang="en-US" sz="2400" dirty="0" smtClean="0"/>
              <a:t> </a:t>
            </a:r>
            <a:r>
              <a:rPr lang="en-US" sz="2400" dirty="0"/>
              <a:t>i</a:t>
            </a:r>
            <a:r>
              <a:rPr lang="en-US" sz="2400" dirty="0" smtClean="0"/>
              <a:t>s </a:t>
            </a:r>
            <a:r>
              <a:rPr lang="en-US" sz="2400" dirty="0"/>
              <a:t>widely used to </a:t>
            </a:r>
            <a:r>
              <a:rPr lang="en-US" sz="2400" dirty="0" smtClean="0"/>
              <a:t>fabricate tissue </a:t>
            </a:r>
            <a:r>
              <a:rPr lang="en-US" sz="2400" dirty="0"/>
              <a:t>engineering scaffold. </a:t>
            </a:r>
            <a:endParaRPr lang="en-US" sz="2400" dirty="0" smtClean="0"/>
          </a:p>
          <a:p>
            <a:pPr marL="0" indent="0" algn="just">
              <a:buNone/>
            </a:pPr>
            <a:endParaRPr lang="en-US" sz="2400" dirty="0" smtClean="0"/>
          </a:p>
          <a:p>
            <a:pPr algn="just"/>
            <a:r>
              <a:rPr lang="en-GB" sz="2400" dirty="0"/>
              <a:t>For simple geometries (e.g. sheet form), </a:t>
            </a:r>
            <a:r>
              <a:rPr lang="en-GB" sz="2400" dirty="0" err="1" smtClean="0"/>
              <a:t>electrospinning</a:t>
            </a:r>
            <a:r>
              <a:rPr lang="en-GB" sz="2400" dirty="0" smtClean="0"/>
              <a:t> can </a:t>
            </a:r>
            <a:r>
              <a:rPr lang="en-GB" sz="2400" dirty="0"/>
              <a:t>be utilised</a:t>
            </a:r>
            <a:r>
              <a:rPr lang="en-GB" sz="2400" dirty="0" smtClean="0"/>
              <a:t>.</a:t>
            </a:r>
          </a:p>
          <a:p>
            <a:pPr marL="0" indent="0" algn="just">
              <a:buNone/>
            </a:pPr>
            <a:r>
              <a:rPr lang="en-GB" sz="2400" dirty="0" smtClean="0"/>
              <a:t> </a:t>
            </a:r>
            <a:endParaRPr lang="en-US" sz="2400" dirty="0" smtClean="0"/>
          </a:p>
          <a:p>
            <a:pPr algn="just"/>
            <a:r>
              <a:rPr lang="en-US" sz="2400" dirty="0" smtClean="0"/>
              <a:t>However</a:t>
            </a:r>
            <a:r>
              <a:rPr lang="en-US" sz="2400" dirty="0"/>
              <a:t>, cells are difficult to infiltrate into the </a:t>
            </a:r>
            <a:r>
              <a:rPr lang="en-US" sz="2400" dirty="0" err="1"/>
              <a:t>nanoporous</a:t>
            </a:r>
            <a:r>
              <a:rPr lang="en-US" sz="2400" dirty="0"/>
              <a:t> structure </a:t>
            </a:r>
            <a:r>
              <a:rPr lang="en-US" sz="2400" dirty="0" smtClean="0"/>
              <a:t>of </a:t>
            </a:r>
            <a:r>
              <a:rPr lang="en-US" sz="2400" dirty="0"/>
              <a:t>traditional </a:t>
            </a:r>
            <a:r>
              <a:rPr lang="en-US" sz="2400" dirty="0" err="1"/>
              <a:t>electrospun</a:t>
            </a:r>
            <a:r>
              <a:rPr lang="en-US" sz="2400" dirty="0"/>
              <a:t> scaffold by </a:t>
            </a:r>
            <a:r>
              <a:rPr lang="en-US" sz="2400" dirty="0" err="1" smtClean="0"/>
              <a:t>electrospinning</a:t>
            </a:r>
            <a:r>
              <a:rPr lang="en-US" sz="2400" dirty="0" smtClean="0"/>
              <a:t>.</a:t>
            </a:r>
          </a:p>
          <a:p>
            <a:pPr marL="0" indent="0" algn="just">
              <a:buNone/>
            </a:pPr>
            <a:endParaRPr lang="en-GB" sz="2400" dirty="0"/>
          </a:p>
          <a:p>
            <a:pPr algn="just"/>
            <a:r>
              <a:rPr lang="en-GB" sz="2400" dirty="0"/>
              <a:t>For the reproduction of patient-specific anatomical geometries, however, the free-form nature of additive manufacturing processes makes them more appropriate.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44556" y="389965"/>
            <a:ext cx="251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</a:rPr>
              <a:t>Electrospinning</a:t>
            </a:r>
            <a:endParaRPr lang="en-GB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9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2580" y="1068946"/>
            <a:ext cx="862885" cy="82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1" y="177916"/>
            <a:ext cx="8996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solidFill>
                  <a:srgbClr val="FF0000"/>
                </a:solidFill>
                <a:latin typeface="AdvTT5843c571"/>
              </a:rPr>
              <a:t>Other methods of scaffold fabrication: Schematic </a:t>
            </a:r>
            <a:r>
              <a:rPr lang="en-US" dirty="0">
                <a:solidFill>
                  <a:srgbClr val="FF0000"/>
                </a:solidFill>
                <a:latin typeface="AdvTT5843c571"/>
              </a:rPr>
              <a:t>of the </a:t>
            </a:r>
            <a:r>
              <a:rPr lang="en-US" i="1" dirty="0" err="1">
                <a:solidFill>
                  <a:srgbClr val="FF0000"/>
                </a:solidFill>
                <a:latin typeface="AdvTT5843c571"/>
              </a:rPr>
              <a:t>E</a:t>
            </a:r>
            <a:r>
              <a:rPr lang="en-US" i="1" dirty="0" err="1" smtClean="0">
                <a:solidFill>
                  <a:srgbClr val="FF0000"/>
                </a:solidFill>
                <a:latin typeface="AdvTT5843c571"/>
              </a:rPr>
              <a:t>lectrospinning</a:t>
            </a:r>
            <a:r>
              <a:rPr lang="en-US" dirty="0" smtClean="0">
                <a:solidFill>
                  <a:srgbClr val="FF0000"/>
                </a:solidFill>
                <a:latin typeface="AdvTT5843c571"/>
              </a:rPr>
              <a:t> process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76519" y="1068946"/>
            <a:ext cx="8296724" cy="473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5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10010" y="1939969"/>
            <a:ext cx="4162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Electrospinning</a:t>
            </a:r>
            <a:r>
              <a:rPr lang="en-GB" b="1" dirty="0"/>
              <a:t> for </a:t>
            </a:r>
            <a:r>
              <a:rPr lang="en-GB" b="1" dirty="0" err="1"/>
              <a:t>nanofibers</a:t>
            </a:r>
            <a:r>
              <a:rPr lang="en-GB" b="1" dirty="0"/>
              <a:t> production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787667" y="2558534"/>
            <a:ext cx="3138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https://youtu.be/hlHUVJkDuNo</a:t>
            </a:r>
          </a:p>
        </p:txBody>
      </p:sp>
    </p:spTree>
    <p:extLst>
      <p:ext uri="{BB962C8B-B14F-4D97-AF65-F5344CB8AC3E}">
        <p14:creationId xmlns:p14="http://schemas.microsoft.com/office/powerpoint/2010/main" val="349175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226954" y="6413604"/>
            <a:ext cx="1022045" cy="300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heart</a:t>
            </a:r>
          </a:p>
        </p:txBody>
      </p:sp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lt2"/>
              </a:buClr>
              <a:buSzPct val="25000"/>
            </a:pPr>
            <a:r>
              <a:rPr lang="en-US" sz="3150" dirty="0">
                <a:latin typeface="Arial" charset="0"/>
                <a:ea typeface="Arial" charset="0"/>
                <a:cs typeface="Arial" charset="0"/>
                <a:sym typeface="Questrial"/>
              </a:rPr>
              <a:t>Applications of 3D bioprinting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idx="1"/>
          </p:nvPr>
        </p:nvSpPr>
        <p:spPr>
          <a:xfrm>
            <a:off x="-33856" y="1477945"/>
            <a:ext cx="3576852" cy="394738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257175" indent="-257175">
              <a:spcBef>
                <a:spcPts val="0"/>
              </a:spcBef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lang="en-US" b="0" i="0" u="none" strike="noStrike" cap="none" dirty="0">
                <a:latin typeface="Arial" charset="0"/>
                <a:ea typeface="Arial" charset="0"/>
                <a:cs typeface="Arial" charset="0"/>
                <a:sym typeface="Questrial"/>
              </a:rPr>
              <a:t>Current</a:t>
            </a:r>
          </a:p>
          <a:p>
            <a:pPr marL="557213" lvl="1" indent="-214313">
              <a:spcBef>
                <a:spcPts val="750"/>
              </a:spcBef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lang="en-US" b="0" i="0" u="none" strike="noStrike" cap="none" dirty="0">
                <a:latin typeface="Arial" charset="0"/>
                <a:ea typeface="Arial" charset="0"/>
                <a:cs typeface="Arial" charset="0"/>
                <a:sym typeface="Questrial"/>
              </a:rPr>
              <a:t>Tissue mimics for drug testing and screening</a:t>
            </a:r>
          </a:p>
          <a:p>
            <a:pPr marL="557213" lvl="1" indent="-214313">
              <a:spcBef>
                <a:spcPts val="750"/>
              </a:spcBef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lang="en-US" dirty="0" smtClean="0">
                <a:latin typeface="Arial" charset="0"/>
                <a:ea typeface="Arial" charset="0"/>
                <a:cs typeface="Arial" charset="0"/>
                <a:sym typeface="Questrial"/>
              </a:rPr>
              <a:t>valves 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Questrial"/>
              </a:rPr>
              <a:t>and vessels</a:t>
            </a:r>
            <a:endParaRPr lang="en-US" b="0" i="0" u="none" strike="noStrike" cap="none" dirty="0">
              <a:latin typeface="Arial" charset="0"/>
              <a:ea typeface="Arial" charset="0"/>
              <a:cs typeface="Arial" charset="0"/>
              <a:sym typeface="Questrial"/>
            </a:endParaRPr>
          </a:p>
          <a:p>
            <a:pPr marL="342900" lvl="1" indent="0">
              <a:spcBef>
                <a:spcPts val="750"/>
              </a:spcBef>
              <a:buClr>
                <a:srgbClr val="86D1D8"/>
              </a:buClr>
              <a:buSzPct val="79999"/>
              <a:buNone/>
            </a:pPr>
            <a:endParaRPr lang="en-US" dirty="0">
              <a:latin typeface="Arial" charset="0"/>
              <a:ea typeface="Arial" charset="0"/>
              <a:cs typeface="Arial" charset="0"/>
              <a:sym typeface="Questrial"/>
            </a:endParaRPr>
          </a:p>
          <a:p>
            <a:pPr marL="214313" indent="-214313"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lang="en-US" b="0" i="0" u="none" strike="noStrike" cap="none" dirty="0" smtClean="0">
                <a:latin typeface="Arial" charset="0"/>
                <a:ea typeface="Arial" charset="0"/>
                <a:cs typeface="Arial" charset="0"/>
                <a:sym typeface="Questrial"/>
              </a:rPr>
              <a:t>Current/Near future</a:t>
            </a:r>
            <a:endParaRPr lang="en-US" sz="1500" dirty="0">
              <a:latin typeface="Arial" charset="0"/>
              <a:ea typeface="Arial" charset="0"/>
              <a:cs typeface="Arial" charset="0"/>
              <a:sym typeface="Questrial"/>
            </a:endParaRPr>
          </a:p>
          <a:p>
            <a:pPr marL="342900" lvl="1" indent="0">
              <a:spcBef>
                <a:spcPts val="750"/>
              </a:spcBef>
              <a:buClr>
                <a:srgbClr val="86D1D8"/>
              </a:buClr>
              <a:buSzPct val="79999"/>
              <a:buNone/>
            </a:pPr>
            <a:endParaRPr lang="en-US" b="0" i="0" u="none" strike="noStrike" cap="none" dirty="0">
              <a:latin typeface="Arial" charset="0"/>
              <a:ea typeface="Arial" charset="0"/>
              <a:cs typeface="Arial" charset="0"/>
              <a:sym typeface="Questrial"/>
            </a:endParaRPr>
          </a:p>
          <a:p>
            <a:pPr marL="257175" indent="-257175">
              <a:spcBef>
                <a:spcPts val="750"/>
              </a:spcBef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lang="en-US" dirty="0">
                <a:latin typeface="Arial" charset="0"/>
                <a:ea typeface="Arial" charset="0"/>
                <a:cs typeface="Arial" charset="0"/>
                <a:sym typeface="Questrial"/>
              </a:rPr>
              <a:t>F</a:t>
            </a:r>
            <a:r>
              <a:rPr lang="en-US" b="0" i="0" u="none" strike="noStrike" cap="none" dirty="0" smtClean="0">
                <a:latin typeface="Arial" charset="0"/>
                <a:ea typeface="Arial" charset="0"/>
                <a:cs typeface="Arial" charset="0"/>
                <a:sym typeface="Questrial"/>
              </a:rPr>
              <a:t>uture </a:t>
            </a:r>
            <a:endParaRPr lang="en-US" sz="1500" dirty="0">
              <a:latin typeface="Arial" charset="0"/>
              <a:ea typeface="Arial" charset="0"/>
              <a:cs typeface="Arial" charset="0"/>
              <a:sym typeface="Questrial"/>
            </a:endParaRPr>
          </a:p>
          <a:p>
            <a:pPr marL="557213" lvl="1" indent="-214313">
              <a:spcBef>
                <a:spcPts val="750"/>
              </a:spcBef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Vascular Organs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555" y="5602270"/>
            <a:ext cx="1068002" cy="1032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494" y="3721431"/>
            <a:ext cx="1402640" cy="136016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157830" y="2120141"/>
            <a:ext cx="1223509" cy="4587"/>
          </a:xfrm>
          <a:prstGeom prst="straightConnector1">
            <a:avLst/>
          </a:prstGeom>
          <a:ln w="3810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674955" y="3078723"/>
            <a:ext cx="2163704" cy="39908"/>
          </a:xfrm>
          <a:prstGeom prst="straightConnector1">
            <a:avLst/>
          </a:prstGeom>
          <a:ln w="3810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384844" y="4145461"/>
            <a:ext cx="2090451" cy="0"/>
          </a:xfrm>
          <a:prstGeom prst="straightConnector1">
            <a:avLst/>
          </a:prstGeom>
          <a:ln w="3810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4" idx="1"/>
          </p:cNvCxnSpPr>
          <p:nvPr/>
        </p:nvCxnSpPr>
        <p:spPr>
          <a:xfrm>
            <a:off x="3384844" y="6118471"/>
            <a:ext cx="750711" cy="1"/>
          </a:xfrm>
          <a:prstGeom prst="straightConnector1">
            <a:avLst/>
          </a:prstGeom>
          <a:ln w="3810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03285" y="1866156"/>
            <a:ext cx="71594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>
                    <a:lumMod val="75000"/>
                  </a:schemeClr>
                </a:solidFill>
              </a:rPr>
              <a:t>Image 16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05925" y="1883215"/>
            <a:ext cx="71594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>
                    <a:lumMod val="75000"/>
                  </a:schemeClr>
                </a:solidFill>
              </a:rPr>
              <a:t>Image 17</a:t>
            </a:r>
          </a:p>
        </p:txBody>
      </p:sp>
      <p:pic>
        <p:nvPicPr>
          <p:cNvPr id="28" name="Shape 249"/>
          <p:cNvPicPr preferRelativeResize="0"/>
          <p:nvPr/>
        </p:nvPicPr>
        <p:blipFill rotWithShape="1">
          <a:blip r:embed="rId5">
            <a:alphaModFix/>
          </a:blip>
          <a:srcRect l="9502" t="33032" r="44817" b="16230"/>
          <a:stretch/>
        </p:blipFill>
        <p:spPr>
          <a:xfrm>
            <a:off x="4430070" y="1776018"/>
            <a:ext cx="1301761" cy="10839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631" y="3710758"/>
            <a:ext cx="1483627" cy="113706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76897" y="4847827"/>
            <a:ext cx="1483627" cy="300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cartilage</a:t>
            </a:r>
          </a:p>
        </p:txBody>
      </p:sp>
      <p:pic>
        <p:nvPicPr>
          <p:cNvPr id="31" name="Picture 30" descr="C:\Users\student\AppData\Local\Microsoft\Windows\Temporary Internet Files\Content.IE5\9SGF2QVQ\Aortic_valve[1].gif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60" y="1692137"/>
            <a:ext cx="1290537" cy="104841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5838659" y="2771445"/>
            <a:ext cx="1290537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aortic heart valve</a:t>
            </a:r>
          </a:p>
        </p:txBody>
      </p:sp>
      <p:pic>
        <p:nvPicPr>
          <p:cNvPr id="33" name="Picture 32" descr="C:\Users\student\AppData\Local\Microsoft\Windows\Temporary Internet Files\Content.IE5\T3POM6H7\oILeW[1].jp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928" y="1678497"/>
            <a:ext cx="1390836" cy="104841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7175737" y="2767697"/>
            <a:ext cx="1390836" cy="300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blood vessels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658" y="5602270"/>
            <a:ext cx="1025774" cy="81032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389412" y="4838769"/>
            <a:ext cx="1022045" cy="300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skin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181812" y="6427568"/>
            <a:ext cx="1022045" cy="300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kidney</a:t>
            </a:r>
          </a:p>
        </p:txBody>
      </p:sp>
    </p:spTree>
    <p:extLst>
      <p:ext uri="{BB962C8B-B14F-4D97-AF65-F5344CB8AC3E}">
        <p14:creationId xmlns:p14="http://schemas.microsoft.com/office/powerpoint/2010/main" val="38603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/>
      <p:bldP spid="30" grpId="0" animBg="1"/>
      <p:bldP spid="32" grpId="0" animBg="1"/>
      <p:bldP spid="34" grpId="0" animBg="1"/>
      <p:bldP spid="35" grpId="0" animBg="1"/>
      <p:bldP spid="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contrast="40000"/>
          </a:blip>
          <a:stretch>
            <a:fillRect/>
          </a:stretch>
        </p:blipFill>
        <p:spPr>
          <a:xfrm>
            <a:off x="1083505" y="48889"/>
            <a:ext cx="6809918" cy="58765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871615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400" dirty="0" smtClean="0">
                <a:solidFill>
                  <a:srgbClr val="000000"/>
                </a:solidFill>
              </a:rPr>
              <a:t>Scanning </a:t>
            </a:r>
            <a:r>
              <a:rPr lang="en-GB" sz="1400" dirty="0">
                <a:solidFill>
                  <a:srgbClr val="000000"/>
                </a:solidFill>
              </a:rPr>
              <a:t>electron microscope (SEM) images of a natural extracellular matrix (ECM) </a:t>
            </a:r>
            <a:r>
              <a:rPr lang="en-GB" sz="1400" dirty="0" smtClean="0">
                <a:solidFill>
                  <a:srgbClr val="000000"/>
                </a:solidFill>
              </a:rPr>
              <a:t>in </a:t>
            </a:r>
            <a:r>
              <a:rPr lang="en-US" sz="1400" dirty="0" smtClean="0">
                <a:solidFill>
                  <a:srgbClr val="000000"/>
                </a:solidFill>
              </a:rPr>
              <a:t>distinct </a:t>
            </a:r>
            <a:r>
              <a:rPr lang="en-US" sz="1400" dirty="0">
                <a:solidFill>
                  <a:srgbClr val="000000"/>
                </a:solidFill>
              </a:rPr>
              <a:t>types of tissues with (</a:t>
            </a:r>
            <a:r>
              <a:rPr lang="en-US" sz="1400" b="1" dirty="0">
                <a:solidFill>
                  <a:srgbClr val="000000"/>
                </a:solidFill>
              </a:rPr>
              <a:t>a</a:t>
            </a:r>
            <a:r>
              <a:rPr lang="en-US" sz="1400" dirty="0">
                <a:solidFill>
                  <a:srgbClr val="000000"/>
                </a:solidFill>
              </a:rPr>
              <a:t>) isotropic direction and (</a:t>
            </a:r>
            <a:r>
              <a:rPr lang="en-US" sz="1400" b="1" dirty="0">
                <a:solidFill>
                  <a:srgbClr val="000000"/>
                </a:solidFill>
              </a:rPr>
              <a:t>b</a:t>
            </a:r>
            <a:r>
              <a:rPr lang="en-US" sz="1400" dirty="0">
                <a:solidFill>
                  <a:srgbClr val="000000"/>
                </a:solidFill>
              </a:rPr>
              <a:t>) anisotropic </a:t>
            </a:r>
            <a:r>
              <a:rPr lang="en-US" sz="1400" dirty="0" smtClean="0">
                <a:solidFill>
                  <a:srgbClr val="000000"/>
                </a:solidFill>
              </a:rPr>
              <a:t>direction; </a:t>
            </a:r>
            <a:r>
              <a:rPr lang="en-US" sz="1400" dirty="0">
                <a:solidFill>
                  <a:srgbClr val="000000"/>
                </a:solidFill>
              </a:rPr>
              <a:t>(</a:t>
            </a:r>
            <a:r>
              <a:rPr lang="en-US" sz="1400" b="1" dirty="0">
                <a:solidFill>
                  <a:srgbClr val="000000"/>
                </a:solidFill>
              </a:rPr>
              <a:t>c</a:t>
            </a:r>
            <a:r>
              <a:rPr lang="en-US" sz="1400" dirty="0">
                <a:solidFill>
                  <a:srgbClr val="000000"/>
                </a:solidFill>
              </a:rPr>
              <a:t>) </a:t>
            </a:r>
            <a:r>
              <a:rPr lang="en-US" sz="1400" dirty="0" smtClean="0">
                <a:solidFill>
                  <a:srgbClr val="000000"/>
                </a:solidFill>
              </a:rPr>
              <a:t>Schematic illustration </a:t>
            </a:r>
            <a:r>
              <a:rPr lang="en-US" sz="1400" dirty="0">
                <a:solidFill>
                  <a:srgbClr val="000000"/>
                </a:solidFill>
              </a:rPr>
              <a:t>of the </a:t>
            </a:r>
            <a:r>
              <a:rPr lang="en-US" sz="1400" dirty="0" err="1">
                <a:solidFill>
                  <a:srgbClr val="000000"/>
                </a:solidFill>
              </a:rPr>
              <a:t>electrospinning</a:t>
            </a:r>
            <a:r>
              <a:rPr lang="en-US" sz="1400" dirty="0">
                <a:solidFill>
                  <a:srgbClr val="000000"/>
                </a:solidFill>
              </a:rPr>
              <a:t> process; (</a:t>
            </a:r>
            <a:r>
              <a:rPr lang="en-US" sz="1400" b="1" dirty="0">
                <a:solidFill>
                  <a:srgbClr val="000000"/>
                </a:solidFill>
              </a:rPr>
              <a:t>d</a:t>
            </a:r>
            <a:r>
              <a:rPr lang="en-US" sz="1400" dirty="0">
                <a:solidFill>
                  <a:srgbClr val="000000"/>
                </a:solidFill>
              </a:rPr>
              <a:t>) Representative SEM images of fibrous scaffolds with </a:t>
            </a:r>
            <a:r>
              <a:rPr lang="en-US" sz="1400" dirty="0" smtClean="0">
                <a:solidFill>
                  <a:srgbClr val="000000"/>
                </a:solidFill>
              </a:rPr>
              <a:t>a controllable </a:t>
            </a:r>
            <a:r>
              <a:rPr lang="en-US" sz="1400" dirty="0">
                <a:solidFill>
                  <a:srgbClr val="000000"/>
                </a:solidFill>
              </a:rPr>
              <a:t>fibrous scale with (</a:t>
            </a:r>
            <a:r>
              <a:rPr lang="en-US" sz="1400" b="1" dirty="0">
                <a:solidFill>
                  <a:srgbClr val="000000"/>
                </a:solidFill>
              </a:rPr>
              <a:t>d</a:t>
            </a:r>
            <a:r>
              <a:rPr lang="en-US" sz="1400" dirty="0">
                <a:solidFill>
                  <a:srgbClr val="000000"/>
                </a:solidFill>
              </a:rPr>
              <a:t>) randomly and (</a:t>
            </a:r>
            <a:r>
              <a:rPr lang="en-US" sz="1400" b="1" dirty="0">
                <a:solidFill>
                  <a:srgbClr val="000000"/>
                </a:solidFill>
              </a:rPr>
              <a:t>e</a:t>
            </a:r>
            <a:r>
              <a:rPr lang="en-US" sz="1400" dirty="0">
                <a:solidFill>
                  <a:srgbClr val="000000"/>
                </a:solidFill>
              </a:rPr>
              <a:t>) aligned fibrous deposition via </a:t>
            </a:r>
            <a:r>
              <a:rPr lang="en-US" sz="1400" dirty="0" err="1">
                <a:solidFill>
                  <a:srgbClr val="000000"/>
                </a:solidFill>
              </a:rPr>
              <a:t>electrospinning</a:t>
            </a:r>
            <a:r>
              <a:rPr lang="en-US" sz="1400" dirty="0">
                <a:solidFill>
                  <a:srgbClr val="000000"/>
                </a:solidFill>
              </a:rPr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70963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794942"/>
              </p:ext>
            </p:extLst>
          </p:nvPr>
        </p:nvGraphicFramePr>
        <p:xfrm>
          <a:off x="524435" y="1506342"/>
          <a:ext cx="8014446" cy="469658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23163"/>
                <a:gridCol w="3507245"/>
                <a:gridCol w="2784038"/>
              </a:tblGrid>
              <a:tr h="206231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 err="1">
                          <a:effectLst/>
                        </a:rPr>
                        <a:t>Electrospinning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600" dirty="0" smtClean="0">
                          <a:effectLst/>
                        </a:rPr>
                        <a:t>Creates scaffold with large surface area for cell attachment </a:t>
                      </a:r>
                    </a:p>
                    <a:p>
                      <a:pPr marL="20129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 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600" dirty="0">
                          <a:effectLst/>
                        </a:rPr>
                        <a:t>Simple and inexpensive technique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600" dirty="0">
                          <a:effectLst/>
                        </a:rPr>
                        <a:t>Organic solvents may be required, which can be harmful to cells</a:t>
                      </a:r>
                    </a:p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600" dirty="0">
                          <a:effectLst/>
                        </a:rPr>
                        <a:t>Limited mechanical properties</a:t>
                      </a:r>
                    </a:p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600" dirty="0">
                          <a:effectLst/>
                        </a:rPr>
                        <a:t>Difficult to incorporate </a:t>
                      </a:r>
                      <a:r>
                        <a:rPr lang="en-GB" sz="1600" dirty="0" smtClean="0">
                          <a:effectLst/>
                        </a:rPr>
                        <a:t>precise</a:t>
                      </a:r>
                      <a:r>
                        <a:rPr lang="en-GB" sz="1600" baseline="0" dirty="0" smtClean="0">
                          <a:effectLst/>
                        </a:rPr>
                        <a:t> </a:t>
                      </a:r>
                      <a:r>
                        <a:rPr lang="en-GB" sz="1600" dirty="0" smtClean="0">
                          <a:effectLst/>
                        </a:rPr>
                        <a:t>microarchitecture </a:t>
                      </a:r>
                      <a:r>
                        <a:rPr lang="en-GB" sz="1600" dirty="0">
                          <a:effectLst/>
                        </a:rPr>
                        <a:t>into constructs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228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</a:rPr>
                        <a:t>3D Printing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 smtClean="0">
                          <a:effectLst/>
                        </a:rPr>
                        <a:t> </a:t>
                      </a:r>
                      <a:r>
                        <a:rPr lang="en-GB" sz="1600" dirty="0">
                          <a:effectLst/>
                        </a:rPr>
                        <a:t>SLA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 smtClean="0">
                          <a:effectLst/>
                        </a:rPr>
                        <a:t> </a:t>
                      </a:r>
                      <a:r>
                        <a:rPr lang="en-GB" sz="1600" dirty="0">
                          <a:effectLst/>
                        </a:rPr>
                        <a:t>Inkjet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 smtClean="0">
                          <a:effectLst/>
                        </a:rPr>
                        <a:t> Laser-assisted</a:t>
                      </a:r>
                      <a:endParaRPr lang="en-GB" sz="1600" dirty="0">
                        <a:effectLst/>
                      </a:endParaRPr>
                    </a:p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 smtClean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Microextrusion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600" dirty="0">
                          <a:effectLst/>
                        </a:rPr>
                        <a:t>Complex 3D shapes with high resolution, controlled pore size &amp; morphology and controlled internal structures can be fabricated. Improved capacity to incorporate vascular structures into constructs</a:t>
                      </a:r>
                    </a:p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600" dirty="0">
                          <a:effectLst/>
                        </a:rPr>
                        <a:t>Depending on technique used, cells may be included in high concentration directly in scaffold materials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600" dirty="0">
                          <a:effectLst/>
                        </a:rPr>
                        <a:t>Some techniques are limited by printable materials</a:t>
                      </a:r>
                    </a:p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600" dirty="0">
                          <a:effectLst/>
                        </a:rPr>
                        <a:t>Set up costs can be expensive for machinery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83625" y="370429"/>
            <a:ext cx="4258538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 of scaffold fabrication methods</a:t>
            </a:r>
            <a:endParaRPr lang="en-GB" sz="16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0305" y="1166283"/>
            <a:ext cx="21649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srgbClr val="FF0000"/>
                </a:solidFill>
              </a:rPr>
              <a:t>Manufacturing Method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32305" y="1166283"/>
            <a:ext cx="8657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Benefits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156085" y="1166283"/>
            <a:ext cx="18936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Potential Limitations</a:t>
            </a:r>
          </a:p>
        </p:txBody>
      </p:sp>
    </p:spTree>
    <p:extLst>
      <p:ext uri="{BB962C8B-B14F-4D97-AF65-F5344CB8AC3E}">
        <p14:creationId xmlns:p14="http://schemas.microsoft.com/office/powerpoint/2010/main" val="208652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317811" y="222633"/>
            <a:ext cx="6145306" cy="59738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7918" y="6150114"/>
            <a:ext cx="882126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 err="1">
                <a:latin typeface="AdvTT5235d5a9"/>
              </a:rPr>
              <a:t>Bioprinting</a:t>
            </a:r>
            <a:r>
              <a:rPr lang="en-US" sz="1100" dirty="0">
                <a:latin typeface="AdvTT5235d5a9"/>
              </a:rPr>
              <a:t> process, techniques, and </a:t>
            </a:r>
            <a:r>
              <a:rPr lang="en-US" sz="1100" dirty="0" smtClean="0">
                <a:latin typeface="AdvTT5235d5a9"/>
              </a:rPr>
              <a:t>applications. For </a:t>
            </a:r>
            <a:r>
              <a:rPr lang="en-US" sz="1100" dirty="0">
                <a:latin typeface="AdvTT5235d5a9"/>
              </a:rPr>
              <a:t>human therapeutic applications, the </a:t>
            </a:r>
            <a:r>
              <a:rPr lang="en-US" sz="1100" dirty="0" smtClean="0">
                <a:latin typeface="AdvTT5235d5a9"/>
              </a:rPr>
              <a:t>typical work</a:t>
            </a:r>
            <a:r>
              <a:rPr lang="en-US" sz="1100" dirty="0" smtClean="0">
                <a:latin typeface="AdvTT5235d5a9+fb"/>
              </a:rPr>
              <a:t>fl</a:t>
            </a:r>
            <a:r>
              <a:rPr lang="en-US" sz="1100" dirty="0" smtClean="0">
                <a:latin typeface="AdvTT5235d5a9"/>
              </a:rPr>
              <a:t>ow </a:t>
            </a:r>
            <a:r>
              <a:rPr lang="en-US" sz="1100" dirty="0">
                <a:latin typeface="AdvTT5235d5a9"/>
              </a:rPr>
              <a:t>of </a:t>
            </a:r>
            <a:r>
              <a:rPr lang="en-US" sz="1100" dirty="0" err="1" smtClean="0">
                <a:latin typeface="AdvTT5235d5a9"/>
              </a:rPr>
              <a:t>bioprinting</a:t>
            </a:r>
            <a:r>
              <a:rPr lang="en-US" sz="1100" dirty="0" smtClean="0">
                <a:latin typeface="AdvTT5235d5a9"/>
              </a:rPr>
              <a:t> would </a:t>
            </a:r>
            <a:r>
              <a:rPr lang="en-US" sz="1100" dirty="0">
                <a:latin typeface="AdvTT5235d5a9"/>
              </a:rPr>
              <a:t>involve the isolation and expansion of </a:t>
            </a:r>
            <a:r>
              <a:rPr lang="en-US" sz="1100" dirty="0" smtClean="0">
                <a:latin typeface="AdvTT5235d5a9"/>
              </a:rPr>
              <a:t>human cells </a:t>
            </a:r>
            <a:r>
              <a:rPr lang="en-US" sz="1100" dirty="0">
                <a:latin typeface="AdvTT5235d5a9"/>
              </a:rPr>
              <a:t>prior to printing the desired cell-laden scaffold. These scaffolds could then ultimately be used as therapeutic devices themselves, as a testing </a:t>
            </a:r>
            <a:r>
              <a:rPr lang="en-US" sz="1100" dirty="0" smtClean="0">
                <a:latin typeface="AdvTT5235d5a9"/>
              </a:rPr>
              <a:t>platform for </a:t>
            </a:r>
            <a:r>
              <a:rPr lang="en-US" sz="1100" dirty="0">
                <a:latin typeface="AdvTT5235d5a9"/>
              </a:rPr>
              <a:t>drug screening and </a:t>
            </a:r>
            <a:r>
              <a:rPr lang="en-US" sz="1100" dirty="0" smtClean="0">
                <a:latin typeface="AdvTT5235d5a9"/>
              </a:rPr>
              <a:t>discovery, or </a:t>
            </a:r>
            <a:r>
              <a:rPr lang="en-US" sz="1100" dirty="0">
                <a:latin typeface="AdvTT5235d5a9"/>
              </a:rPr>
              <a:t>as an </a:t>
            </a:r>
            <a:r>
              <a:rPr lang="en-US" sz="1100" dirty="0">
                <a:latin typeface="AdvTT94c8263f.I"/>
              </a:rPr>
              <a:t>in </a:t>
            </a:r>
            <a:r>
              <a:rPr lang="en-US" sz="1100" dirty="0" smtClean="0">
                <a:latin typeface="AdvTT94c8263f.I"/>
              </a:rPr>
              <a:t>vitro </a:t>
            </a:r>
            <a:r>
              <a:rPr lang="en-US" sz="1100" dirty="0" smtClean="0">
                <a:latin typeface="AdvTT5235d5a9"/>
              </a:rPr>
              <a:t>model system for </a:t>
            </a:r>
            <a:r>
              <a:rPr lang="en-US" sz="1100" dirty="0">
                <a:latin typeface="AdvTT5235d5a9"/>
              </a:rPr>
              <a:t>disease</a:t>
            </a:r>
            <a:endParaRPr lang="en-GB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99" y="222633"/>
            <a:ext cx="195444" cy="2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7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9" y="1233223"/>
            <a:ext cx="8855061" cy="33439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4468" y="4771474"/>
            <a:ext cx="8855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of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bioprinted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tissues and organs. (A) Printed ear-shaped PCL and alginate scaffolds with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bioinks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localized to certain tissue </a:t>
            </a:r>
            <a:r>
              <a:rPr lang="en-US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regions. 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Cartilaginous </a:t>
            </a:r>
            <a:r>
              <a:rPr lang="en-US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 </a:t>
            </a:r>
            <a:r>
              <a:rPr lang="en-GB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scaffolds </a:t>
            </a:r>
            <a:r>
              <a:rPr lang="en-GB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printed using a novel </a:t>
            </a:r>
            <a:r>
              <a:rPr lang="en-GB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nanocellulose</a:t>
            </a:r>
            <a:r>
              <a:rPr lang="en-GB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–alginate </a:t>
            </a:r>
            <a:r>
              <a:rPr lang="en-GB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bioink</a:t>
            </a:r>
            <a:r>
              <a:rPr lang="en-GB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supported human chondrocytes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48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43200" y="3180692"/>
            <a:ext cx="2882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https://youtu.be/ukul0bi9ytI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918" y="2281776"/>
            <a:ext cx="8886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prstClr val="black"/>
                </a:solidFill>
              </a:rPr>
              <a:t>Bioprinting</a:t>
            </a:r>
            <a:r>
              <a:rPr lang="en-US" dirty="0">
                <a:solidFill>
                  <a:prstClr val="black"/>
                </a:solidFill>
              </a:rPr>
              <a:t> of layered grafts that mimic the organization of the native cartilage/bone </a:t>
            </a:r>
            <a:r>
              <a:rPr lang="en-US" dirty="0" smtClean="0">
                <a:solidFill>
                  <a:prstClr val="black"/>
                </a:solidFill>
              </a:rPr>
              <a:t>tissue. See the following video: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57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32594" y="3079939"/>
            <a:ext cx="300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https://youtu.be/s3CiJ26YS_U</a:t>
            </a:r>
          </a:p>
        </p:txBody>
      </p:sp>
      <p:sp>
        <p:nvSpPr>
          <p:cNvPr id="4" name="Rectangle 3"/>
          <p:cNvSpPr/>
          <p:nvPr/>
        </p:nvSpPr>
        <p:spPr>
          <a:xfrm>
            <a:off x="3321424" y="2520087"/>
            <a:ext cx="242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The </a:t>
            </a:r>
            <a:r>
              <a:rPr lang="en-US" b="1" dirty="0" err="1">
                <a:solidFill>
                  <a:prstClr val="black"/>
                </a:solidFill>
              </a:rPr>
              <a:t>Bioprinting</a:t>
            </a:r>
            <a:r>
              <a:rPr lang="en-US" b="1" dirty="0">
                <a:solidFill>
                  <a:prstClr val="black"/>
                </a:solidFill>
              </a:rPr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204010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3024" y="268800"/>
            <a:ext cx="8719270" cy="2837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4" y="3881666"/>
            <a:ext cx="8920976" cy="29225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129" y="3106271"/>
            <a:ext cx="8981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200" dirty="0" smtClean="0">
                <a:solidFill>
                  <a:srgbClr val="1314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Overall </a:t>
            </a:r>
            <a:r>
              <a:rPr lang="en-GB" sz="1200" dirty="0">
                <a:solidFill>
                  <a:srgbClr val="1314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procedure for additive manufacturing a tissue engineering construct. The scope of this review is to consider how the print path (equivalently referred to as filament orientation, lay-down pattern, or “scaffold design”) affects scaffold properties and performance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77871" y="2635624"/>
            <a:ext cx="235323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596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1" y="188259"/>
            <a:ext cx="7355543" cy="64814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553635" y="4486905"/>
            <a:ext cx="34693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200" dirty="0">
                <a:solidFill>
                  <a:srgbClr val="131413"/>
                </a:solidFill>
                <a:latin typeface="MnbtxfAdvTTb5929f4c"/>
                <a:ea typeface="Calibri" panose="020F0502020204030204" pitchFamily="34" charset="0"/>
                <a:cs typeface="MnbtxfAdvTTb5929f4c"/>
              </a:rPr>
              <a:t>A custom print path generation algorithm. It is demonstrated for </a:t>
            </a:r>
            <a:r>
              <a:rPr lang="en-GB" sz="1200" dirty="0">
                <a:solidFill>
                  <a:srgbClr val="131413"/>
                </a:solidFill>
                <a:latin typeface="WnrmrdAdvTT99c4c969"/>
                <a:ea typeface="Calibri" panose="020F0502020204030204" pitchFamily="34" charset="0"/>
                <a:cs typeface="WnrmrdAdvTT99c4c969"/>
              </a:rPr>
              <a:t>a</a:t>
            </a:r>
            <a:r>
              <a:rPr lang="en-GB" sz="1200" dirty="0">
                <a:solidFill>
                  <a:srgbClr val="131413"/>
                </a:solidFill>
                <a:latin typeface="MnbtxfAdvTTb5929f4c"/>
                <a:ea typeface="Calibri" panose="020F0502020204030204" pitchFamily="34" charset="0"/>
                <a:cs typeface="MnbtxfAdvTTb5929f4c"/>
              </a:rPr>
              <a:t>) an ear geometry and </a:t>
            </a:r>
            <a:r>
              <a:rPr lang="en-GB" sz="1200" dirty="0">
                <a:solidFill>
                  <a:srgbClr val="131413"/>
                </a:solidFill>
                <a:latin typeface="WnrmrdAdvTT99c4c969"/>
                <a:ea typeface="Calibri" panose="020F0502020204030204" pitchFamily="34" charset="0"/>
                <a:cs typeface="WnrmrdAdvTT99c4c969"/>
              </a:rPr>
              <a:t>b</a:t>
            </a:r>
            <a:r>
              <a:rPr lang="en-GB" sz="1200" dirty="0">
                <a:solidFill>
                  <a:srgbClr val="131413"/>
                </a:solidFill>
                <a:latin typeface="MnbtxfAdvTTb5929f4c"/>
                <a:ea typeface="Calibri" panose="020F0502020204030204" pitchFamily="34" charset="0"/>
                <a:cs typeface="MnbtxfAdvTTb5929f4c"/>
              </a:rPr>
              <a:t>) a simplified multi-material construct, in which four different materials were printed on each individual layer. Colours of the filaments indicate polymer scaffold (white), two different cell-laden hydrogels (blue and red), and the polymer support material (yellow), which supports overhangs on subsequent layers. An illustrative 3D model for a cone is shown on the very right of the figure to illustrate the scales being considered in different sets of images.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85870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969</TotalTime>
  <Words>1864</Words>
  <Application>Microsoft Office PowerPoint</Application>
  <PresentationFormat>On-screen Show (4:3)</PresentationFormat>
  <Paragraphs>124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50" baseType="lpstr">
      <vt:lpstr>AdvTT5235d5a9</vt:lpstr>
      <vt:lpstr>AdvTT5235d5a9+fb</vt:lpstr>
      <vt:lpstr>AdvTT5843c571</vt:lpstr>
      <vt:lpstr>AdvTT94c8263f.I</vt:lpstr>
      <vt:lpstr>Arial</vt:lpstr>
      <vt:lpstr>Calibri</vt:lpstr>
      <vt:lpstr>Calibri Light</vt:lpstr>
      <vt:lpstr>MnbtxfAdvTTb5929f4c</vt:lpstr>
      <vt:lpstr>Noto Sans Symbols</vt:lpstr>
      <vt:lpstr>Questrial</vt:lpstr>
      <vt:lpstr>ScalaSansLF-Regular</vt:lpstr>
      <vt:lpstr>Symbol</vt:lpstr>
      <vt:lpstr>Times New Roman</vt:lpstr>
      <vt:lpstr>Wingdings</vt:lpstr>
      <vt:lpstr>WnrmrdAdvTT99c4c969</vt:lpstr>
      <vt:lpstr>Office Theme</vt:lpstr>
      <vt:lpstr>1_Office Theme</vt:lpstr>
      <vt:lpstr>2_Office Theme</vt:lpstr>
      <vt:lpstr>3_Office Theme</vt:lpstr>
      <vt:lpstr>3D Bioprinting in Tissue Engineering</vt:lpstr>
      <vt:lpstr>Parts of an typical bioprinter</vt:lpstr>
      <vt:lpstr>Applications of 3D bioprinting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Bipin Singh</dc:creator>
  <cp:lastModifiedBy>Bipin Singh</cp:lastModifiedBy>
  <cp:revision>159</cp:revision>
  <dcterms:created xsi:type="dcterms:W3CDTF">2018-11-17T17:28:34Z</dcterms:created>
  <dcterms:modified xsi:type="dcterms:W3CDTF">2019-05-02T04:21:15Z</dcterms:modified>
</cp:coreProperties>
</file>